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77" r:id="rId10"/>
    <p:sldMasterId id="2147483909" r:id="rId11"/>
    <p:sldMasterId id="2147483940" r:id="rId12"/>
    <p:sldMasterId id="2147484908" r:id="rId13"/>
  </p:sldMasterIdLst>
  <p:notesMasterIdLst>
    <p:notesMasterId r:id="rId72"/>
  </p:notesMasterIdLst>
  <p:sldIdLst>
    <p:sldId id="8346" r:id="rId14"/>
    <p:sldId id="1580" r:id="rId15"/>
    <p:sldId id="9960" r:id="rId16"/>
    <p:sldId id="9961" r:id="rId17"/>
    <p:sldId id="312" r:id="rId18"/>
    <p:sldId id="9921" r:id="rId19"/>
    <p:sldId id="9959" r:id="rId20"/>
    <p:sldId id="4479" r:id="rId21"/>
    <p:sldId id="9745" r:id="rId22"/>
    <p:sldId id="9768" r:id="rId23"/>
    <p:sldId id="4539" r:id="rId24"/>
    <p:sldId id="4547" r:id="rId25"/>
    <p:sldId id="9966" r:id="rId26"/>
    <p:sldId id="1882" r:id="rId27"/>
    <p:sldId id="9962" r:id="rId28"/>
    <p:sldId id="4510" r:id="rId29"/>
    <p:sldId id="9976" r:id="rId30"/>
    <p:sldId id="9975" r:id="rId31"/>
    <p:sldId id="8344" r:id="rId32"/>
    <p:sldId id="9978" r:id="rId33"/>
    <p:sldId id="9977" r:id="rId34"/>
    <p:sldId id="4552" r:id="rId35"/>
    <p:sldId id="9979" r:id="rId36"/>
    <p:sldId id="9970" r:id="rId37"/>
    <p:sldId id="2315" r:id="rId38"/>
    <p:sldId id="267" r:id="rId39"/>
    <p:sldId id="268" r:id="rId40"/>
    <p:sldId id="269" r:id="rId41"/>
    <p:sldId id="1551" r:id="rId42"/>
    <p:sldId id="2792" r:id="rId43"/>
    <p:sldId id="275" r:id="rId44"/>
    <p:sldId id="2794" r:id="rId45"/>
    <p:sldId id="2316" r:id="rId46"/>
    <p:sldId id="4554" r:id="rId47"/>
    <p:sldId id="9967" r:id="rId48"/>
    <p:sldId id="9969" r:id="rId49"/>
    <p:sldId id="1843" r:id="rId50"/>
    <p:sldId id="8219" r:id="rId51"/>
    <p:sldId id="307" r:id="rId52"/>
    <p:sldId id="9971" r:id="rId53"/>
    <p:sldId id="9972" r:id="rId54"/>
    <p:sldId id="1727" r:id="rId55"/>
    <p:sldId id="409" r:id="rId56"/>
    <p:sldId id="3719" r:id="rId57"/>
    <p:sldId id="4502" r:id="rId58"/>
    <p:sldId id="4501" r:id="rId59"/>
    <p:sldId id="4499" r:id="rId60"/>
    <p:sldId id="8343" r:id="rId61"/>
    <p:sldId id="4512" r:id="rId62"/>
    <p:sldId id="4500" r:id="rId63"/>
    <p:sldId id="302" r:id="rId64"/>
    <p:sldId id="4506" r:id="rId65"/>
    <p:sldId id="9973" r:id="rId66"/>
    <p:sldId id="4481" r:id="rId67"/>
    <p:sldId id="9974" r:id="rId68"/>
    <p:sldId id="340" r:id="rId69"/>
    <p:sldId id="273" r:id="rId70"/>
    <p:sldId id="4556" r:id="rId7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 id="9960"/>
            <p14:sldId id="9961"/>
          </p14:sldIdLst>
        </p14:section>
        <p14:section name="Azure Governance" id="{89003D9B-AC4A-41DA-BF9A-35157AAFE2EE}">
          <p14:sldIdLst>
            <p14:sldId id="312"/>
            <p14:sldId id="9921"/>
            <p14:sldId id="9959"/>
            <p14:sldId id="4479"/>
            <p14:sldId id="9745"/>
            <p14:sldId id="9768"/>
            <p14:sldId id="4539"/>
            <p14:sldId id="4547"/>
          </p14:sldIdLst>
        </p14:section>
        <p14:section name="Management Groups" id="{52CC2FB9-7908-4315-B293-7C95D3678284}">
          <p14:sldIdLst>
            <p14:sldId id="9966"/>
            <p14:sldId id="1882"/>
            <p14:sldId id="9962"/>
            <p14:sldId id="4510"/>
            <p14:sldId id="9976"/>
          </p14:sldIdLst>
        </p14:section>
        <p14:section name="RBAC" id="{B7B48116-9E3F-43A4-B581-FCA5BE2D952D}">
          <p14:sldIdLst>
            <p14:sldId id="9975"/>
            <p14:sldId id="8344"/>
            <p14:sldId id="9978"/>
            <p14:sldId id="9977"/>
            <p14:sldId id="4552"/>
            <p14:sldId id="9979"/>
          </p14:sldIdLst>
        </p14:section>
        <p14:section name="Azure Policies" id="{ADBDE13F-CC59-478B-8FC4-EE994FBB435F}">
          <p14:sldIdLst>
            <p14:sldId id="9970"/>
            <p14:sldId id="2315"/>
            <p14:sldId id="267"/>
            <p14:sldId id="268"/>
            <p14:sldId id="269"/>
            <p14:sldId id="1551"/>
            <p14:sldId id="2792"/>
            <p14:sldId id="275"/>
            <p14:sldId id="2794"/>
            <p14:sldId id="2316"/>
            <p14:sldId id="4554"/>
            <p14:sldId id="9967"/>
          </p14:sldIdLst>
        </p14:section>
        <p14:section name="BluePrints" id="{5E74F7D6-A16C-4BBE-897C-D004DED3303A}">
          <p14:sldIdLst>
            <p14:sldId id="9969"/>
            <p14:sldId id="1843"/>
            <p14:sldId id="8219"/>
            <p14:sldId id="307"/>
            <p14:sldId id="9971"/>
          </p14:sldIdLst>
        </p14:section>
        <p14:section name="Cost Management" id="{A34C947A-EBB5-4C7C-8741-A927FA6C1C0E}">
          <p14:sldIdLst>
            <p14:sldId id="9972"/>
            <p14:sldId id="1727"/>
            <p14:sldId id="409"/>
            <p14:sldId id="3719"/>
            <p14:sldId id="4502"/>
            <p14:sldId id="4501"/>
            <p14:sldId id="4499"/>
            <p14:sldId id="8343"/>
            <p14:sldId id="4512"/>
            <p14:sldId id="4500"/>
            <p14:sldId id="302"/>
            <p14:sldId id="4506"/>
            <p14:sldId id="9973"/>
          </p14:sldIdLst>
        </p14:section>
        <p14:section name="Resource Graph" id="{C5D7245D-3152-499D-BF78-0CBB4F2A7BF5}">
          <p14:sldIdLst>
            <p14:sldId id="4481"/>
            <p14:sldId id="9974"/>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79482" autoAdjust="0"/>
  </p:normalViewPr>
  <p:slideViewPr>
    <p:cSldViewPr snapToGrid="0">
      <p:cViewPr varScale="1">
        <p:scale>
          <a:sx n="129" d="100"/>
          <a:sy n="129" d="100"/>
        </p:scale>
        <p:origin x="1338" y="120"/>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18.03.2020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a:t>
            </a:fld>
            <a:endParaRPr lang="de-CH"/>
          </a:p>
        </p:txBody>
      </p:sp>
    </p:spTree>
    <p:extLst>
      <p:ext uri="{BB962C8B-B14F-4D97-AF65-F5344CB8AC3E}">
        <p14:creationId xmlns:p14="http://schemas.microsoft.com/office/powerpoint/2010/main" val="158718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t>
            </a:r>
            <a:r>
              <a:rPr lang="en-US" sz="1200" dirty="0"/>
              <a:t>aka.ms/</a:t>
            </a:r>
            <a:r>
              <a:rPr lang="en-US" sz="1200" dirty="0" err="1"/>
              <a:t>GovernanceDocs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13</a:t>
            </a:fld>
            <a:endParaRPr lang="de-CH"/>
          </a:p>
        </p:txBody>
      </p:sp>
    </p:spTree>
    <p:extLst>
      <p:ext uri="{BB962C8B-B14F-4D97-AF65-F5344CB8AC3E}">
        <p14:creationId xmlns:p14="http://schemas.microsoft.com/office/powerpoint/2010/main" val="277188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Management Groups.</a:t>
            </a:r>
          </a:p>
          <a:p>
            <a:endParaRPr lang="en-US" dirty="0"/>
          </a:p>
          <a:p>
            <a:r>
              <a:rPr lang="en-US" dirty="0"/>
              <a:t>In 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1E2450-2D3D-4F08-AA5A-FD9127C1685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214399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16</a:t>
            </a:fld>
            <a:endParaRPr lang="de-CH"/>
          </a:p>
        </p:txBody>
      </p:sp>
    </p:spTree>
    <p:extLst>
      <p:ext uri="{BB962C8B-B14F-4D97-AF65-F5344CB8AC3E}">
        <p14:creationId xmlns:p14="http://schemas.microsoft.com/office/powerpoint/2010/main" val="299065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18</a:t>
            </a:fld>
            <a:endParaRPr lang="de-CH"/>
          </a:p>
        </p:txBody>
      </p:sp>
    </p:spTree>
    <p:extLst>
      <p:ext uri="{BB962C8B-B14F-4D97-AF65-F5344CB8AC3E}">
        <p14:creationId xmlns:p14="http://schemas.microsoft.com/office/powerpoint/2010/main" val="155101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3/18/2020 3:40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19</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22</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34</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35</a:t>
            </a:fld>
            <a:endParaRPr lang="de-CH"/>
          </a:p>
        </p:txBody>
      </p:sp>
    </p:spTree>
    <p:extLst>
      <p:ext uri="{BB962C8B-B14F-4D97-AF65-F5344CB8AC3E}">
        <p14:creationId xmlns:p14="http://schemas.microsoft.com/office/powerpoint/2010/main" val="603753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36</a:t>
            </a:fld>
            <a:endParaRPr lang="de-CH"/>
          </a:p>
        </p:txBody>
      </p:sp>
    </p:spTree>
    <p:extLst>
      <p:ext uri="{BB962C8B-B14F-4D97-AF65-F5344CB8AC3E}">
        <p14:creationId xmlns:p14="http://schemas.microsoft.com/office/powerpoint/2010/main" val="327894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3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37</a:t>
            </a:fld>
            <a:endParaRPr lang="de-CH"/>
          </a:p>
        </p:txBody>
      </p:sp>
    </p:spTree>
    <p:extLst>
      <p:ext uri="{BB962C8B-B14F-4D97-AF65-F5344CB8AC3E}">
        <p14:creationId xmlns:p14="http://schemas.microsoft.com/office/powerpoint/2010/main" val="2470412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38</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3/18/2020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43</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3/18/2020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20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the time anymore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2 weeks later,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 teams or business units wanting to consume Azure resources to address their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1.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3/18/2020</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3/18/2020</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3/18/2020</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3"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6982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theme" Target="../theme/theme10.xml"/><Relationship Id="rId1"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theme" Target="../theme/theme8.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2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9.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53803390"/>
      </p:ext>
    </p:extLst>
  </p:cSld>
  <p:clrMap bg1="lt1" tx1="dk1" bg2="lt2" tx2="dk2" accent1="accent1" accent2="accent2" accent3="accent3" accent4="accent4" accent5="accent5" accent6="accent6" hlink="hlink" folHlink="folHlink"/>
  <p:sldLayoutIdLst>
    <p:sldLayoutId id="214748494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3/18/2020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6" r:id="rId25"/>
    <p:sldLayoutId id="2147483967" r:id="rId26"/>
    <p:sldLayoutId id="2147483970" r:id="rId27"/>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27.xml"/><Relationship Id="rId5" Type="http://schemas.openxmlformats.org/officeDocument/2006/relationships/image" Target="../media/image76.sv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11.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sv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11.xml"/><Relationship Id="rId5" Type="http://schemas.openxmlformats.org/officeDocument/2006/relationships/image" Target="../media/image82.sv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0.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6.xml"/><Relationship Id="rId1" Type="http://schemas.openxmlformats.org/officeDocument/2006/relationships/slideLayout" Target="../slideLayouts/slideLayout211.xm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7.xml"/><Relationship Id="rId1" Type="http://schemas.openxmlformats.org/officeDocument/2006/relationships/slideLayout" Target="../slideLayouts/slideLayout15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1.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image" Target="../media/image94.png"/><Relationship Id="rId5" Type="http://schemas.openxmlformats.org/officeDocument/2006/relationships/image" Target="../media/image9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5.png"/><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1.xml"/></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2.xml"/></Relationships>
</file>

<file path=ppt/slides/_rels/slide3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3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27.xml"/><Relationship Id="rId6" Type="http://schemas.microsoft.com/office/2007/relationships/hdphoto" Target="../media/hdphoto3.wdp"/><Relationship Id="rId5" Type="http://schemas.openxmlformats.org/officeDocument/2006/relationships/image" Target="../media/image106.png"/><Relationship Id="rId4" Type="http://schemas.openxmlformats.org/officeDocument/2006/relationships/image" Target="../media/image105.sv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82.svg"/><Relationship Id="rId2" Type="http://schemas.openxmlformats.org/officeDocument/2006/relationships/notesSlide" Target="../notesSlides/notesSlide33.xml"/><Relationship Id="rId1" Type="http://schemas.openxmlformats.org/officeDocument/2006/relationships/slideLayout" Target="../slideLayouts/slideLayout215.xml"/><Relationship Id="rId6" Type="http://schemas.openxmlformats.org/officeDocument/2006/relationships/image" Target="../media/image81.png"/><Relationship Id="rId5" Type="http://schemas.openxmlformats.org/officeDocument/2006/relationships/image" Target="../media/image114.png"/><Relationship Id="rId4" Type="http://schemas.openxmlformats.org/officeDocument/2006/relationships/image" Target="../media/image113.emf"/></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15.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34.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21.png"/><Relationship Id="rId12" Type="http://schemas.openxmlformats.org/officeDocument/2006/relationships/image" Target="../media/image82.svg"/><Relationship Id="rId2" Type="http://schemas.openxmlformats.org/officeDocument/2006/relationships/notesSlide" Target="../notesSlides/notesSlide36.xml"/><Relationship Id="rId1" Type="http://schemas.openxmlformats.org/officeDocument/2006/relationships/slideLayout" Target="../slideLayouts/slideLayout234.xml"/><Relationship Id="rId6" Type="http://schemas.openxmlformats.org/officeDocument/2006/relationships/image" Target="../media/image120.png"/><Relationship Id="rId11" Type="http://schemas.openxmlformats.org/officeDocument/2006/relationships/image" Target="../media/image81.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26.png"/></Relationships>
</file>

<file path=ppt/slides/_rels/slide4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5.png"/><Relationship Id="rId1" Type="http://schemas.openxmlformats.org/officeDocument/2006/relationships/slideLayout" Target="../slideLayouts/slideLayout215.xml"/><Relationship Id="rId5" Type="http://schemas.openxmlformats.org/officeDocument/2006/relationships/image" Target="../media/image82.sv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23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82.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235.xml"/><Relationship Id="rId5" Type="http://schemas.openxmlformats.org/officeDocument/2006/relationships/image" Target="../media/image82.sv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34.xml"/><Relationship Id="rId4" Type="http://schemas.openxmlformats.org/officeDocument/2006/relationships/image" Target="../media/image13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2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8.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3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6.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5.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3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r>
              <a:rPr lang="en-US" dirty="0">
                <a:solidFill>
                  <a:srgbClr val="FFFFFF"/>
                </a:solidFill>
                <a:cs typeface="+mn-cs"/>
              </a:rPr>
              <a:t>Peter Drougge</a:t>
            </a:r>
          </a:p>
          <a:p>
            <a:pPr>
              <a:spcBef>
                <a:spcPts val="1000"/>
              </a:spcBef>
              <a:buFont typeface="Wingdings 3" charset="2"/>
              <a:buChar char=""/>
            </a:pPr>
            <a:r>
              <a:rPr lang="en-US" dirty="0">
                <a:solidFill>
                  <a:srgbClr val="FFFFFF"/>
                </a:solidFill>
                <a:cs typeface="+mn-cs"/>
              </a:rPr>
              <a:t>Martin Modin</a:t>
            </a: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dirty="0"/>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5796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dirty="0">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p:txBody>
          <a:bodyPr/>
          <a:lstStyle/>
          <a:p>
            <a:r>
              <a:rPr lang="en-US" dirty="0"/>
              <a:t>Applying Governance</a:t>
            </a:r>
          </a:p>
        </p:txBody>
      </p:sp>
      <p:sp>
        <p:nvSpPr>
          <p:cNvPr id="3" name="Content Placeholder 2">
            <a:extLst>
              <a:ext uri="{FF2B5EF4-FFF2-40B4-BE49-F238E27FC236}">
                <a16:creationId xmlns:a16="http://schemas.microsoft.com/office/drawing/2014/main" id="{F5514521-79B9-4056-BCA6-2A3B4FC1034B}"/>
              </a:ext>
            </a:extLst>
          </p:cNvPr>
          <p:cNvSpPr>
            <a:spLocks noGrp="1"/>
          </p:cNvSpPr>
          <p:nvPr>
            <p:ph idx="1"/>
          </p:nvPr>
        </p:nvSpPr>
        <p:spPr/>
        <p:txBody>
          <a:bodyPr/>
          <a:lstStyle/>
          <a:p>
            <a:endParaRPr lang="sv-SE"/>
          </a:p>
        </p:txBody>
      </p:sp>
      <p:sp>
        <p:nvSpPr>
          <p:cNvPr id="36" name="Oval 35">
            <a:extLst>
              <a:ext uri="{FF2B5EF4-FFF2-40B4-BE49-F238E27FC236}">
                <a16:creationId xmlns:a16="http://schemas.microsoft.com/office/drawing/2014/main" id="{9D7E5AA4-9AFD-4E08-96D4-9CC299E853D7}"/>
              </a:ext>
            </a:extLst>
          </p:cNvPr>
          <p:cNvSpPr/>
          <p:nvPr/>
        </p:nvSpPr>
        <p:spPr bwMode="auto">
          <a:xfrm>
            <a:off x="5799135" y="1715916"/>
            <a:ext cx="913112" cy="886222"/>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Left Bracket 7">
            <a:extLst>
              <a:ext uri="{FF2B5EF4-FFF2-40B4-BE49-F238E27FC236}">
                <a16:creationId xmlns:a16="http://schemas.microsoft.com/office/drawing/2014/main" id="{8FD0C599-EAD2-40E2-BD68-AEAFB9DE405E}"/>
              </a:ext>
            </a:extLst>
          </p:cNvPr>
          <p:cNvSpPr/>
          <p:nvPr/>
        </p:nvSpPr>
        <p:spPr>
          <a:xfrm rot="5400000">
            <a:off x="5918636" y="773060"/>
            <a:ext cx="679279" cy="502896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081864" y="2767422"/>
            <a:ext cx="2352823" cy="326346"/>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sp>
        <p:nvSpPr>
          <p:cNvPr id="66" name="Flowchart: Alternate Process 9">
            <a:extLst>
              <a:ext uri="{FF2B5EF4-FFF2-40B4-BE49-F238E27FC236}">
                <a16:creationId xmlns:a16="http://schemas.microsoft.com/office/drawing/2014/main" id="{735EFEE4-E16B-41DF-84E9-E3E1E80D09A1}"/>
              </a:ext>
            </a:extLst>
          </p:cNvPr>
          <p:cNvSpPr/>
          <p:nvPr/>
        </p:nvSpPr>
        <p:spPr>
          <a:xfrm>
            <a:off x="1537841" y="543895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1E9A431A-DA8F-42E8-B69C-FFA3E618B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252" y="5148886"/>
            <a:ext cx="487520" cy="487520"/>
          </a:xfrm>
          <a:prstGeom prst="rect">
            <a:avLst/>
          </a:prstGeom>
        </p:spPr>
      </p:pic>
      <p:pic>
        <p:nvPicPr>
          <p:cNvPr id="83" name="Picture 82" descr="A close up of a logo&#10;&#10;Description generated with high confidence">
            <a:extLst>
              <a:ext uri="{FF2B5EF4-FFF2-40B4-BE49-F238E27FC236}">
                <a16:creationId xmlns:a16="http://schemas.microsoft.com/office/drawing/2014/main" id="{4A2759AF-76F5-4FCD-B3BE-783750710EA0}"/>
              </a:ext>
            </a:extLst>
          </p:cNvPr>
          <p:cNvPicPr>
            <a:picLocks noChangeAspect="1"/>
          </p:cNvPicPr>
          <p:nvPr/>
        </p:nvPicPr>
        <p:blipFill>
          <a:blip r:embed="rId5"/>
          <a:stretch>
            <a:fillRect/>
          </a:stretch>
        </p:blipFill>
        <p:spPr>
          <a:xfrm>
            <a:off x="5961885" y="1828952"/>
            <a:ext cx="590378" cy="590378"/>
          </a:xfrm>
          <a:prstGeom prst="rect">
            <a:avLst/>
          </a:prstGeom>
        </p:spPr>
      </p:pic>
      <p:grpSp>
        <p:nvGrpSpPr>
          <p:cNvPr id="25" name="Group 24">
            <a:extLst>
              <a:ext uri="{FF2B5EF4-FFF2-40B4-BE49-F238E27FC236}">
                <a16:creationId xmlns:a16="http://schemas.microsoft.com/office/drawing/2014/main" id="{2D9D932B-A50B-4838-A665-0A15CD55A06E}"/>
              </a:ext>
            </a:extLst>
          </p:cNvPr>
          <p:cNvGrpSpPr/>
          <p:nvPr/>
        </p:nvGrpSpPr>
        <p:grpSpPr>
          <a:xfrm>
            <a:off x="3454117" y="3709195"/>
            <a:ext cx="607547" cy="589656"/>
            <a:chOff x="3348101" y="3709195"/>
            <a:chExt cx="607547" cy="589656"/>
          </a:xfrm>
        </p:grpSpPr>
        <p:sp>
          <p:nvSpPr>
            <p:cNvPr id="81" name="Oval 80">
              <a:extLst>
                <a:ext uri="{FF2B5EF4-FFF2-40B4-BE49-F238E27FC236}">
                  <a16:creationId xmlns:a16="http://schemas.microsoft.com/office/drawing/2014/main" id="{BF4D824F-4846-416F-97CB-98F4C8991E81}"/>
                </a:ext>
              </a:extLst>
            </p:cNvPr>
            <p:cNvSpPr/>
            <p:nvPr/>
          </p:nvSpPr>
          <p:spPr bwMode="auto">
            <a:xfrm>
              <a:off x="3348101"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descr="A close up of a logo&#10;&#10;Description generated with high confidence">
              <a:extLst>
                <a:ext uri="{FF2B5EF4-FFF2-40B4-BE49-F238E27FC236}">
                  <a16:creationId xmlns:a16="http://schemas.microsoft.com/office/drawing/2014/main" id="{AF31552C-6A7A-4515-A591-F4CAADC68606}"/>
                </a:ext>
              </a:extLst>
            </p:cNvPr>
            <p:cNvPicPr>
              <a:picLocks noChangeAspect="1"/>
            </p:cNvPicPr>
            <p:nvPr/>
          </p:nvPicPr>
          <p:blipFill>
            <a:blip r:embed="rId5"/>
            <a:stretch>
              <a:fillRect/>
            </a:stretch>
          </p:blipFill>
          <p:spPr>
            <a:xfrm>
              <a:off x="3466865" y="3817369"/>
              <a:ext cx="366979" cy="366979"/>
            </a:xfrm>
            <a:prstGeom prst="rect">
              <a:avLst/>
            </a:prstGeom>
          </p:spPr>
        </p:pic>
      </p:grpSp>
      <p:grpSp>
        <p:nvGrpSpPr>
          <p:cNvPr id="26" name="Group 25">
            <a:extLst>
              <a:ext uri="{FF2B5EF4-FFF2-40B4-BE49-F238E27FC236}">
                <a16:creationId xmlns:a16="http://schemas.microsoft.com/office/drawing/2014/main" id="{8C854D81-D197-4077-BBE2-6A54D23F69B6}"/>
              </a:ext>
            </a:extLst>
          </p:cNvPr>
          <p:cNvGrpSpPr/>
          <p:nvPr/>
        </p:nvGrpSpPr>
        <p:grpSpPr>
          <a:xfrm>
            <a:off x="8468984" y="3709195"/>
            <a:ext cx="607547" cy="589656"/>
            <a:chOff x="8362968" y="3709195"/>
            <a:chExt cx="607547" cy="589656"/>
          </a:xfrm>
        </p:grpSpPr>
        <p:sp>
          <p:nvSpPr>
            <p:cNvPr id="84" name="Oval 83">
              <a:extLst>
                <a:ext uri="{FF2B5EF4-FFF2-40B4-BE49-F238E27FC236}">
                  <a16:creationId xmlns:a16="http://schemas.microsoft.com/office/drawing/2014/main" id="{335BC300-FFC9-4569-88F1-B310468F74C3}"/>
                </a:ext>
              </a:extLst>
            </p:cNvPr>
            <p:cNvSpPr/>
            <p:nvPr/>
          </p:nvSpPr>
          <p:spPr bwMode="auto">
            <a:xfrm>
              <a:off x="8362968"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9" name="Picture 88" descr="A close up of a logo&#10;&#10;Description generated with high confidence">
              <a:extLst>
                <a:ext uri="{FF2B5EF4-FFF2-40B4-BE49-F238E27FC236}">
                  <a16:creationId xmlns:a16="http://schemas.microsoft.com/office/drawing/2014/main" id="{3139591F-1520-4747-B400-3CE8B5D522F1}"/>
                </a:ext>
              </a:extLst>
            </p:cNvPr>
            <p:cNvPicPr>
              <a:picLocks noChangeAspect="1"/>
            </p:cNvPicPr>
            <p:nvPr/>
          </p:nvPicPr>
          <p:blipFill>
            <a:blip r:embed="rId5"/>
            <a:stretch>
              <a:fillRect/>
            </a:stretch>
          </p:blipFill>
          <p:spPr>
            <a:xfrm>
              <a:off x="8487281" y="3829129"/>
              <a:ext cx="366979" cy="366979"/>
            </a:xfrm>
            <a:prstGeom prst="rect">
              <a:avLst/>
            </a:prstGeom>
          </p:spPr>
        </p:pic>
      </p:grpSp>
      <p:sp>
        <p:nvSpPr>
          <p:cNvPr id="46" name="Left Bracket 45">
            <a:extLst>
              <a:ext uri="{FF2B5EF4-FFF2-40B4-BE49-F238E27FC236}">
                <a16:creationId xmlns:a16="http://schemas.microsoft.com/office/drawing/2014/main" id="{94A58BB6-CFB4-4B54-97E6-FE6BEFF8A9B5}"/>
              </a:ext>
            </a:extLst>
          </p:cNvPr>
          <p:cNvSpPr/>
          <p:nvPr/>
        </p:nvSpPr>
        <p:spPr>
          <a:xfrm rot="5400000">
            <a:off x="3416953" y="2529010"/>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 Placeholder 3">
            <a:extLst>
              <a:ext uri="{FF2B5EF4-FFF2-40B4-BE49-F238E27FC236}">
                <a16:creationId xmlns:a16="http://schemas.microsoft.com/office/drawing/2014/main" id="{1551AE01-DCB2-48E0-9788-81BB739EA4C0}"/>
              </a:ext>
            </a:extLst>
          </p:cNvPr>
          <p:cNvSpPr txBox="1">
            <a:spLocks/>
          </p:cNvSpPr>
          <p:nvPr/>
        </p:nvSpPr>
        <p:spPr>
          <a:xfrm>
            <a:off x="2388174" y="4380311"/>
            <a:ext cx="2843092"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Prod Env Management Group</a:t>
            </a:r>
          </a:p>
        </p:txBody>
      </p:sp>
      <p:sp>
        <p:nvSpPr>
          <p:cNvPr id="54" name="Flowchart: Alternate Process 9">
            <a:extLst>
              <a:ext uri="{FF2B5EF4-FFF2-40B4-BE49-F238E27FC236}">
                <a16:creationId xmlns:a16="http://schemas.microsoft.com/office/drawing/2014/main" id="{1FA2A510-B691-4EF8-A101-67018A7FB159}"/>
              </a:ext>
            </a:extLst>
          </p:cNvPr>
          <p:cNvSpPr/>
          <p:nvPr/>
        </p:nvSpPr>
        <p:spPr>
          <a:xfrm>
            <a:off x="3154106"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3" name="Flowchart: Alternate Process 9">
            <a:extLst>
              <a:ext uri="{FF2B5EF4-FFF2-40B4-BE49-F238E27FC236}">
                <a16:creationId xmlns:a16="http://schemas.microsoft.com/office/drawing/2014/main" id="{E42E08B6-20B5-4786-8A9E-4AF5258E35DB}"/>
              </a:ext>
            </a:extLst>
          </p:cNvPr>
          <p:cNvSpPr/>
          <p:nvPr/>
        </p:nvSpPr>
        <p:spPr>
          <a:xfrm>
            <a:off x="4764977"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BAC45E78-30D1-4728-B237-413871616FF7}"/>
              </a:ext>
            </a:extLst>
          </p:cNvPr>
          <p:cNvGrpSpPr/>
          <p:nvPr/>
        </p:nvGrpSpPr>
        <p:grpSpPr>
          <a:xfrm>
            <a:off x="7069657" y="1890007"/>
            <a:ext cx="1725631" cy="529323"/>
            <a:chOff x="6963641" y="1890007"/>
            <a:chExt cx="1725631" cy="529323"/>
          </a:xfrm>
        </p:grpSpPr>
        <p:sp>
          <p:nvSpPr>
            <p:cNvPr id="77" name="Rectangle 76">
              <a:extLst>
                <a:ext uri="{FF2B5EF4-FFF2-40B4-BE49-F238E27FC236}">
                  <a16:creationId xmlns:a16="http://schemas.microsoft.com/office/drawing/2014/main" id="{3BEA2F77-9BEA-4790-8994-80F73C3B8574}"/>
                </a:ext>
              </a:extLst>
            </p:cNvPr>
            <p:cNvSpPr/>
            <p:nvPr/>
          </p:nvSpPr>
          <p:spPr>
            <a:xfrm>
              <a:off x="6963641" y="1890007"/>
              <a:ext cx="1725631" cy="52932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Baseline Policy</a:t>
              </a:r>
            </a:p>
          </p:txBody>
        </p:sp>
        <p:pic>
          <p:nvPicPr>
            <p:cNvPr id="1030" name="Picture 6" descr="Shield premium icon">
              <a:extLst>
                <a:ext uri="{FF2B5EF4-FFF2-40B4-BE49-F238E27FC236}">
                  <a16:creationId xmlns:a16="http://schemas.microsoft.com/office/drawing/2014/main" id="{0ED0F1F7-A8FD-4233-9ED0-E8A28C03B32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26757" y="197904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A6A327A-63A5-47C6-A7A5-DB211D9A9E48}"/>
              </a:ext>
            </a:extLst>
          </p:cNvPr>
          <p:cNvGrpSpPr/>
          <p:nvPr/>
        </p:nvGrpSpPr>
        <p:grpSpPr>
          <a:xfrm>
            <a:off x="4303071" y="3735001"/>
            <a:ext cx="2212301" cy="529293"/>
            <a:chOff x="4197055" y="3735001"/>
            <a:chExt cx="2212301" cy="529293"/>
          </a:xfrm>
        </p:grpSpPr>
        <p:sp>
          <p:nvSpPr>
            <p:cNvPr id="78" name="Rectangle 77">
              <a:extLst>
                <a:ext uri="{FF2B5EF4-FFF2-40B4-BE49-F238E27FC236}">
                  <a16:creationId xmlns:a16="http://schemas.microsoft.com/office/drawing/2014/main" id="{4B5D8B51-0A42-4EC1-8AC9-725558614A91}"/>
                </a:ext>
              </a:extLst>
            </p:cNvPr>
            <p:cNvSpPr/>
            <p:nvPr/>
          </p:nvSpPr>
          <p:spPr>
            <a:xfrm>
              <a:off x="4197055" y="3735001"/>
              <a:ext cx="2212301" cy="52929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Prod + Inherited Policy</a:t>
              </a:r>
              <a:r>
                <a:rPr kumimoji="0" lang="en-US" sz="1176" b="0" i="0" u="none" strike="noStrike" kern="0" cap="none" spc="0" normalizeH="0" baseline="0" noProof="0">
                  <a:ln>
                    <a:noFill/>
                  </a:ln>
                  <a:solidFill>
                    <a:srgbClr val="000000">
                      <a:lumMod val="75000"/>
                      <a:lumOff val="25000"/>
                    </a:srgbClr>
                  </a:solidFill>
                  <a:effectLst/>
                  <a:uLnTx/>
                  <a:uFillTx/>
                  <a:latin typeface="Segoe UI"/>
                  <a:ea typeface="+mn-ea"/>
                  <a:cs typeface="+mn-cs"/>
                </a:rPr>
                <a:t> </a:t>
              </a:r>
            </a:p>
          </p:txBody>
        </p:sp>
        <p:pic>
          <p:nvPicPr>
            <p:cNvPr id="92" name="Picture 6" descr="Shield premium icon">
              <a:extLst>
                <a:ext uri="{FF2B5EF4-FFF2-40B4-BE49-F238E27FC236}">
                  <a16:creationId xmlns:a16="http://schemas.microsoft.com/office/drawing/2014/main" id="{58ABD185-9C17-40B8-9806-B86426E53A6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93201" y="3817819"/>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46661-81DF-455B-8A33-75822EF4C7CD}"/>
              </a:ext>
            </a:extLst>
          </p:cNvPr>
          <p:cNvGrpSpPr/>
          <p:nvPr/>
        </p:nvGrpSpPr>
        <p:grpSpPr>
          <a:xfrm>
            <a:off x="9436370" y="3745950"/>
            <a:ext cx="2473718" cy="529292"/>
            <a:chOff x="9330354" y="3745950"/>
            <a:chExt cx="2473718" cy="529292"/>
          </a:xfrm>
        </p:grpSpPr>
        <p:sp>
          <p:nvSpPr>
            <p:cNvPr id="79" name="Rectangle 78">
              <a:extLst>
                <a:ext uri="{FF2B5EF4-FFF2-40B4-BE49-F238E27FC236}">
                  <a16:creationId xmlns:a16="http://schemas.microsoft.com/office/drawing/2014/main" id="{3CA54B61-0868-4140-8B16-2DA95CA487AA}"/>
                </a:ext>
              </a:extLst>
            </p:cNvPr>
            <p:cNvSpPr/>
            <p:nvPr/>
          </p:nvSpPr>
          <p:spPr>
            <a:xfrm>
              <a:off x="9330354" y="3745950"/>
              <a:ext cx="2473718" cy="529292"/>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Pre-Prod + Inherited Policy</a:t>
              </a:r>
            </a:p>
          </p:txBody>
        </p:sp>
        <p:pic>
          <p:nvPicPr>
            <p:cNvPr id="93" name="Picture 6" descr="Shield premium icon">
              <a:extLst>
                <a:ext uri="{FF2B5EF4-FFF2-40B4-BE49-F238E27FC236}">
                  <a16:creationId xmlns:a16="http://schemas.microsoft.com/office/drawing/2014/main" id="{0E092DA9-A18F-42C2-A1A3-2B6C707A50A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330354" y="3825038"/>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Left Bracket 93">
            <a:extLst>
              <a:ext uri="{FF2B5EF4-FFF2-40B4-BE49-F238E27FC236}">
                <a16:creationId xmlns:a16="http://schemas.microsoft.com/office/drawing/2014/main" id="{6D802630-CB4B-4C65-B070-57A1436B718A}"/>
              </a:ext>
            </a:extLst>
          </p:cNvPr>
          <p:cNvSpPr/>
          <p:nvPr/>
        </p:nvSpPr>
        <p:spPr>
          <a:xfrm rot="5400000">
            <a:off x="8433117" y="2535217"/>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 Placeholder 3">
            <a:extLst>
              <a:ext uri="{FF2B5EF4-FFF2-40B4-BE49-F238E27FC236}">
                <a16:creationId xmlns:a16="http://schemas.microsoft.com/office/drawing/2014/main" id="{824E8B91-5564-4352-A507-AF180C22F92E}"/>
              </a:ext>
            </a:extLst>
          </p:cNvPr>
          <p:cNvSpPr txBox="1">
            <a:spLocks/>
          </p:cNvSpPr>
          <p:nvPr/>
        </p:nvSpPr>
        <p:spPr>
          <a:xfrm>
            <a:off x="7434688" y="4374019"/>
            <a:ext cx="3244558"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Pre-prod Env Management Group</a:t>
            </a:r>
          </a:p>
        </p:txBody>
      </p:sp>
      <p:cxnSp>
        <p:nvCxnSpPr>
          <p:cNvPr id="16" name="Straight Connector 15">
            <a:extLst>
              <a:ext uri="{FF2B5EF4-FFF2-40B4-BE49-F238E27FC236}">
                <a16:creationId xmlns:a16="http://schemas.microsoft.com/office/drawing/2014/main" id="{E27F20A5-1B2A-4453-B2B7-9C5BB342A516}"/>
              </a:ext>
            </a:extLst>
          </p:cNvPr>
          <p:cNvCxnSpPr>
            <a:stCxn id="81" idx="6"/>
            <a:endCxn id="92" idx="1"/>
          </p:cNvCxnSpPr>
          <p:nvPr/>
        </p:nvCxnSpPr>
        <p:spPr>
          <a:xfrm flipV="1">
            <a:off x="4061664" y="4000699"/>
            <a:ext cx="337553" cy="33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FA77B3-32D7-4E88-9430-9FC66B7837A1}"/>
              </a:ext>
            </a:extLst>
          </p:cNvPr>
          <p:cNvCxnSpPr>
            <a:cxnSpLocks/>
            <a:stCxn id="84" idx="6"/>
            <a:endCxn id="93" idx="1"/>
          </p:cNvCxnSpPr>
          <p:nvPr/>
        </p:nvCxnSpPr>
        <p:spPr>
          <a:xfrm>
            <a:off x="9076531" y="4004023"/>
            <a:ext cx="359839" cy="38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B77BAE-D4AF-4CF0-A0BB-8E0E87D67BBC}"/>
              </a:ext>
            </a:extLst>
          </p:cNvPr>
          <p:cNvCxnSpPr>
            <a:cxnSpLocks/>
            <a:stCxn id="36" idx="6"/>
            <a:endCxn id="1030" idx="1"/>
          </p:cNvCxnSpPr>
          <p:nvPr/>
        </p:nvCxnSpPr>
        <p:spPr>
          <a:xfrm>
            <a:off x="6712247" y="2159027"/>
            <a:ext cx="520526" cy="2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55D520A0-9E0E-41FD-B05D-500F0A8B9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4006" y="5154132"/>
            <a:ext cx="487520" cy="487520"/>
          </a:xfrm>
          <a:prstGeom prst="rect">
            <a:avLst/>
          </a:prstGeom>
        </p:spPr>
      </p:pic>
      <p:pic>
        <p:nvPicPr>
          <p:cNvPr id="99" name="Graphic 98">
            <a:extLst>
              <a:ext uri="{FF2B5EF4-FFF2-40B4-BE49-F238E27FC236}">
                <a16:creationId xmlns:a16="http://schemas.microsoft.com/office/drawing/2014/main" id="{9DD14D30-95C1-4B0D-9B7A-7B6FD251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4752" y="5148886"/>
            <a:ext cx="487520" cy="487520"/>
          </a:xfrm>
          <a:prstGeom prst="rect">
            <a:avLst/>
          </a:prstGeom>
        </p:spPr>
      </p:pic>
      <p:sp>
        <p:nvSpPr>
          <p:cNvPr id="100" name="Flowchart: Alternate Process 9">
            <a:extLst>
              <a:ext uri="{FF2B5EF4-FFF2-40B4-BE49-F238E27FC236}">
                <a16:creationId xmlns:a16="http://schemas.microsoft.com/office/drawing/2014/main" id="{51277BD5-5695-4278-AAA6-BA0584DF15C2}"/>
              </a:ext>
            </a:extLst>
          </p:cNvPr>
          <p:cNvSpPr/>
          <p:nvPr/>
        </p:nvSpPr>
        <p:spPr>
          <a:xfrm>
            <a:off x="6797724" y="543663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1" name="Graphic 100">
            <a:extLst>
              <a:ext uri="{FF2B5EF4-FFF2-40B4-BE49-F238E27FC236}">
                <a16:creationId xmlns:a16="http://schemas.microsoft.com/office/drawing/2014/main" id="{3DA10172-33B9-4256-AA73-4FBF21C5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135" y="5146566"/>
            <a:ext cx="487520" cy="487520"/>
          </a:xfrm>
          <a:prstGeom prst="rect">
            <a:avLst/>
          </a:prstGeom>
        </p:spPr>
      </p:pic>
      <p:sp>
        <p:nvSpPr>
          <p:cNvPr id="102" name="Flowchart: Alternate Process 9">
            <a:extLst>
              <a:ext uri="{FF2B5EF4-FFF2-40B4-BE49-F238E27FC236}">
                <a16:creationId xmlns:a16="http://schemas.microsoft.com/office/drawing/2014/main" id="{065EEDF8-B539-4FA4-9490-625A6B1F0779}"/>
              </a:ext>
            </a:extLst>
          </p:cNvPr>
          <p:cNvSpPr/>
          <p:nvPr/>
        </p:nvSpPr>
        <p:spPr>
          <a:xfrm>
            <a:off x="8413989"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03" name="Flowchart: Alternate Process 9">
            <a:extLst>
              <a:ext uri="{FF2B5EF4-FFF2-40B4-BE49-F238E27FC236}">
                <a16:creationId xmlns:a16="http://schemas.microsoft.com/office/drawing/2014/main" id="{D6540D50-3D6F-47E6-A1F3-EB32F98BA6B8}"/>
              </a:ext>
            </a:extLst>
          </p:cNvPr>
          <p:cNvSpPr/>
          <p:nvPr/>
        </p:nvSpPr>
        <p:spPr>
          <a:xfrm>
            <a:off x="10024860"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4" name="Graphic 103">
            <a:extLst>
              <a:ext uri="{FF2B5EF4-FFF2-40B4-BE49-F238E27FC236}">
                <a16:creationId xmlns:a16="http://schemas.microsoft.com/office/drawing/2014/main" id="{BBCFCC55-A447-4042-80BE-5F1CD26B7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3889" y="5151812"/>
            <a:ext cx="487520" cy="487520"/>
          </a:xfrm>
          <a:prstGeom prst="rect">
            <a:avLst/>
          </a:prstGeom>
        </p:spPr>
      </p:pic>
      <p:pic>
        <p:nvPicPr>
          <p:cNvPr id="105" name="Graphic 104">
            <a:extLst>
              <a:ext uri="{FF2B5EF4-FFF2-40B4-BE49-F238E27FC236}">
                <a16:creationId xmlns:a16="http://schemas.microsoft.com/office/drawing/2014/main" id="{5033FA18-1A58-4F29-A902-A14A409C7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4635" y="5146566"/>
            <a:ext cx="487520" cy="487520"/>
          </a:xfrm>
          <a:prstGeom prst="rect">
            <a:avLst/>
          </a:prstGeom>
        </p:spPr>
      </p:pic>
      <p:sp>
        <p:nvSpPr>
          <p:cNvPr id="42" name="Rectangle 41">
            <a:extLst>
              <a:ext uri="{FF2B5EF4-FFF2-40B4-BE49-F238E27FC236}">
                <a16:creationId xmlns:a16="http://schemas.microsoft.com/office/drawing/2014/main" id="{A8875C95-AF02-4870-95DF-93A6BE93B01C}"/>
              </a:ext>
            </a:extLst>
          </p:cNvPr>
          <p:cNvSpPr/>
          <p:nvPr/>
        </p:nvSpPr>
        <p:spPr>
          <a:xfrm>
            <a:off x="355419" y="1466707"/>
            <a:ext cx="497365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Environment modeling + org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Guardrails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Customization of infra/ guardrail</a:t>
            </a:r>
          </a:p>
        </p:txBody>
      </p:sp>
    </p:spTree>
    <p:extLst>
      <p:ext uri="{BB962C8B-B14F-4D97-AF65-F5344CB8AC3E}">
        <p14:creationId xmlns:p14="http://schemas.microsoft.com/office/powerpoint/2010/main" val="3593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250"/>
                                        <p:tgtEl>
                                          <p:spTgt spid="42">
                                            <p:txEl>
                                              <p:pRg st="0" end="0"/>
                                            </p:txEl>
                                          </p:spTgt>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250"/>
                                        <p:tgtEl>
                                          <p:spTgt spid="96"/>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250"/>
                                        <p:tgtEl>
                                          <p:spTgt spid="16"/>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50"/>
                                        <p:tgtEl>
                                          <p:spTgt spid="4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left)">
                                      <p:cBhvr>
                                        <p:cTn id="54" dur="25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animEffect transition="in" filter="fade">
                                      <p:cBhvr>
                                        <p:cTn id="57" dur="250"/>
                                        <p:tgtEl>
                                          <p:spTgt spid="42">
                                            <p:txEl>
                                              <p:pRg st="1" end="1"/>
                                            </p:txEl>
                                          </p:spTgt>
                                        </p:tgtEl>
                                      </p:cBhvr>
                                    </p:animEffect>
                                  </p:childTnLst>
                                </p:cTn>
                              </p:par>
                            </p:childTnLst>
                          </p:cTn>
                        </p:par>
                        <p:par>
                          <p:cTn id="58" fill="hold">
                            <p:stCondLst>
                              <p:cond delay="27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25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up)">
                                      <p:cBhvr>
                                        <p:cTn id="64" dur="250"/>
                                        <p:tgtEl>
                                          <p:spTgt spid="9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25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25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250"/>
                                        <p:tgtEl>
                                          <p:spTgt spid="100"/>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42">
                                            <p:txEl>
                                              <p:pRg st="2" end="2"/>
                                            </p:txEl>
                                          </p:spTgt>
                                        </p:tgtEl>
                                        <p:attrNameLst>
                                          <p:attrName>style.visibility</p:attrName>
                                        </p:attrNameLst>
                                      </p:cBhvr>
                                      <p:to>
                                        <p:strVal val="visible"/>
                                      </p:to>
                                    </p:set>
                                    <p:animEffect transition="in" filter="fade">
                                      <p:cBhvr>
                                        <p:cTn id="96" dur="250"/>
                                        <p:tgtEl>
                                          <p:spTgt spid="4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xEl>
                                              <p:pRg st="3" end="3"/>
                                            </p:txEl>
                                          </p:spTgt>
                                        </p:tgtEl>
                                        <p:attrNameLst>
                                          <p:attrName>style.visibility</p:attrName>
                                        </p:attrNameLst>
                                      </p:cBhvr>
                                      <p:to>
                                        <p:strVal val="visible"/>
                                      </p:to>
                                    </p:set>
                                    <p:animEffect transition="in" filter="fade">
                                      <p:cBhvr>
                                        <p:cTn id="101" dur="25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46" grpId="0" animBg="1"/>
      <p:bldP spid="47" grpId="0" animBg="1"/>
      <p:bldP spid="54" grpId="0" animBg="1"/>
      <p:bldP spid="73" grpId="0" animBg="1"/>
      <p:bldP spid="94" grpId="0" animBg="1"/>
      <p:bldP spid="53" grpId="0" animBg="1"/>
      <p:bldP spid="100" grpId="0" animBg="1"/>
      <p:bldP spid="102"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3" name="Content Placeholder 2">
            <a:extLst>
              <a:ext uri="{FF2B5EF4-FFF2-40B4-BE49-F238E27FC236}">
                <a16:creationId xmlns:a16="http://schemas.microsoft.com/office/drawing/2014/main" id="{7EF1BB39-B5EB-4CC5-BACC-433EC3639A65}"/>
              </a:ext>
            </a:extLst>
          </p:cNvPr>
          <p:cNvSpPr>
            <a:spLocks noGrp="1"/>
          </p:cNvSpPr>
          <p:nvPr>
            <p:ph idx="1"/>
          </p:nvPr>
        </p:nvSpPr>
        <p:spPr/>
        <p:txBody>
          <a:bodyPr/>
          <a:lstStyle/>
          <a:p>
            <a:endParaRPr lang="sv-SE"/>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3"/>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r>
              <a:rPr lang="en-US" dirty="0"/>
              <a:t>30 Min</a:t>
            </a:r>
          </a:p>
        </p:txBody>
      </p:sp>
    </p:spTree>
    <p:extLst>
      <p:ext uri="{BB962C8B-B14F-4D97-AF65-F5344CB8AC3E}">
        <p14:creationId xmlns:p14="http://schemas.microsoft.com/office/powerpoint/2010/main" val="173215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a:bodyPr>
          <a:lstStyle/>
          <a:p>
            <a:pPr algn="ctr"/>
            <a:r>
              <a:rPr lang="en-US" dirty="0">
                <a:solidFill>
                  <a:srgbClr val="90C226"/>
                </a:solidFill>
                <a:latin typeface="Trebuchet MS" panose="020B0603020202020204" pitchFamily="34" charset="0"/>
              </a:rPr>
              <a:t>Azure RBAC</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589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idx="1"/>
          </p:nvPr>
        </p:nvSpPr>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Management group,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a:ln>
            <a:solidFill>
              <a:schemeClr val="tx1"/>
            </a:solidFill>
          </a:ln>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fontScale="92500" lnSpcReduction="20000"/>
          </a:bodyPr>
          <a:lstStyle/>
          <a:p>
            <a:pPr marL="457200" indent="-457200">
              <a:buFont typeface="Wingdings" panose="05000000000000000000" pitchFamily="2" charset="2"/>
              <a:buChar char="Ø"/>
            </a:pPr>
            <a:r>
              <a:rPr lang="en-US" sz="3200" dirty="0"/>
              <a:t>Kickoff &amp; Introductions</a:t>
            </a:r>
          </a:p>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 / Resource Locks</a:t>
            </a:r>
          </a:p>
          <a:p>
            <a:pPr marL="457200" indent="-457200">
              <a:buFont typeface="Wingdings" panose="05000000000000000000" pitchFamily="2" charset="2"/>
              <a:buChar char="Ø"/>
            </a:pPr>
            <a:r>
              <a:rPr lang="en-US" sz="3200" dirty="0"/>
              <a:t>Azure Policy /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pPr marL="457200" indent="-457200">
              <a:buFont typeface="Wingdings" panose="05000000000000000000" pitchFamily="2" charset="2"/>
              <a:buChar char="Ø"/>
            </a:pPr>
            <a:r>
              <a:rPr lang="en-US" sz="3200" dirty="0"/>
              <a:t>Closing</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 RBAC </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531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32434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22</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50657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73FE1-A5AC-4F1E-A59D-D34649209421}"/>
              </a:ext>
            </a:extLst>
          </p:cNvPr>
          <p:cNvSpPr>
            <a:spLocks noGrp="1"/>
          </p:cNvSpPr>
          <p:nvPr>
            <p:ph type="title"/>
          </p:nvPr>
        </p:nvSpPr>
        <p:spPr/>
        <p:txBody>
          <a:bodyPr/>
          <a:lstStyle/>
          <a:p>
            <a:r>
              <a:rPr lang="en-US" dirty="0"/>
              <a:t>Azure Policy</a:t>
            </a:r>
            <a:endParaRPr lang="sv-SE" dirty="0"/>
          </a:p>
        </p:txBody>
      </p:sp>
      <p:sp>
        <p:nvSpPr>
          <p:cNvPr id="5" name="Text Placeholder 4">
            <a:extLst>
              <a:ext uri="{FF2B5EF4-FFF2-40B4-BE49-F238E27FC236}">
                <a16:creationId xmlns:a16="http://schemas.microsoft.com/office/drawing/2014/main" id="{FAC0DDBB-B373-44A7-84DA-644C0EB1A4B0}"/>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603716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Logistics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Exits</a:t>
            </a:r>
          </a:p>
          <a:p>
            <a:pPr marL="457200" indent="-457200">
              <a:buFont typeface="Wingdings" panose="05000000000000000000" pitchFamily="2" charset="2"/>
              <a:buChar char="Ø"/>
            </a:pPr>
            <a:r>
              <a:rPr lang="en-US" sz="3200" dirty="0"/>
              <a:t>Restrooms</a:t>
            </a:r>
          </a:p>
          <a:p>
            <a:pPr marL="457200" indent="-457200">
              <a:buFont typeface="Wingdings" panose="05000000000000000000" pitchFamily="2" charset="2"/>
              <a:buChar char="Ø"/>
            </a:pPr>
            <a:r>
              <a:rPr lang="en-US" sz="3200" dirty="0"/>
              <a:t>Coffee and drinks</a:t>
            </a:r>
          </a:p>
          <a:p>
            <a:pPr marL="457200" indent="-457200">
              <a:buFont typeface="Wingdings" panose="05000000000000000000" pitchFamily="2" charset="2"/>
              <a:buChar char="Ø"/>
            </a:pPr>
            <a:r>
              <a:rPr lang="en-US" sz="3200" dirty="0"/>
              <a:t>Lunch</a:t>
            </a:r>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3</a:t>
            </a:fld>
            <a:endParaRPr lang="en-US" sz="1765" dirty="0">
              <a:latin typeface="Segoe UI"/>
            </a:endParaRPr>
          </a:p>
        </p:txBody>
      </p:sp>
    </p:spTree>
    <p:extLst>
      <p:ext uri="{BB962C8B-B14F-4D97-AF65-F5344CB8AC3E}">
        <p14:creationId xmlns:p14="http://schemas.microsoft.com/office/powerpoint/2010/main" val="182388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966-604F-4557-91E5-098685A90A14}"/>
              </a:ext>
            </a:extLst>
          </p:cNvPr>
          <p:cNvSpPr>
            <a:spLocks noGrp="1"/>
          </p:cNvSpPr>
          <p:nvPr>
            <p:ph type="title"/>
          </p:nvPr>
        </p:nvSpPr>
        <p:spPr/>
        <p:txBody>
          <a:bodyPr/>
          <a:lstStyle/>
          <a:p>
            <a:r>
              <a:rPr lang="en-US" dirty="0"/>
              <a:t>Example policies</a:t>
            </a:r>
            <a:endParaRPr lang="sv-SE" dirty="0"/>
          </a:p>
        </p:txBody>
      </p:sp>
      <p:sp>
        <p:nvSpPr>
          <p:cNvPr id="3" name="Content Placeholder 2">
            <a:extLst>
              <a:ext uri="{FF2B5EF4-FFF2-40B4-BE49-F238E27FC236}">
                <a16:creationId xmlns:a16="http://schemas.microsoft.com/office/drawing/2014/main" id="{EA9B76D0-69B0-46B7-BD13-69A24CC941B7}"/>
              </a:ext>
            </a:extLst>
          </p:cNvPr>
          <p:cNvSpPr>
            <a:spLocks noGrp="1"/>
          </p:cNvSpPr>
          <p:nvPr>
            <p:ph idx="1"/>
          </p:nvPr>
        </p:nvSpPr>
        <p:spPr/>
        <p:txBody>
          <a:bodyPr/>
          <a:lstStyle/>
          <a:p>
            <a:pPr fontAlgn="ctr"/>
            <a:r>
              <a:rPr lang="en-US" dirty="0"/>
              <a:t>Blob storage encryption should be enabled</a:t>
            </a:r>
          </a:p>
          <a:p>
            <a:pPr fontAlgn="ctr"/>
            <a:r>
              <a:rPr lang="en-US" dirty="0"/>
              <a:t>File storage encryption should be enabled</a:t>
            </a:r>
          </a:p>
          <a:p>
            <a:pPr fontAlgn="ctr"/>
            <a:r>
              <a:rPr lang="en-US" dirty="0"/>
              <a:t>SQL TDE should be enabled</a:t>
            </a:r>
          </a:p>
          <a:p>
            <a:pPr fontAlgn="ctr"/>
            <a:r>
              <a:rPr lang="en-US" dirty="0"/>
              <a:t>SQL threat detection should be enabled</a:t>
            </a:r>
          </a:p>
          <a:p>
            <a:pPr fontAlgn="ctr"/>
            <a:r>
              <a:rPr lang="en-US" dirty="0"/>
              <a:t>VM should have antimalware extension enabled</a:t>
            </a:r>
          </a:p>
          <a:p>
            <a:pPr fontAlgn="ctr"/>
            <a:r>
              <a:rPr lang="en-US" dirty="0"/>
              <a:t>VM should use managed disks</a:t>
            </a:r>
          </a:p>
          <a:p>
            <a:pPr fontAlgn="ctr"/>
            <a:r>
              <a:rPr lang="en-US" dirty="0"/>
              <a:t>Storage accounts should not be open to public network</a:t>
            </a:r>
          </a:p>
          <a:p>
            <a:endParaRPr lang="sv-SE" dirty="0"/>
          </a:p>
        </p:txBody>
      </p:sp>
    </p:spTree>
    <p:extLst>
      <p:ext uri="{BB962C8B-B14F-4D97-AF65-F5344CB8AC3E}">
        <p14:creationId xmlns:p14="http://schemas.microsoft.com/office/powerpoint/2010/main" val="2587744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107904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16F44-CF83-48B6-BC1E-79F3EBE31B0E}"/>
              </a:ext>
            </a:extLst>
          </p:cNvPr>
          <p:cNvSpPr>
            <a:spLocks noGrp="1"/>
          </p:cNvSpPr>
          <p:nvPr>
            <p:ph type="title"/>
          </p:nvPr>
        </p:nvSpPr>
        <p:spPr/>
        <p:txBody>
          <a:bodyPr/>
          <a:lstStyle/>
          <a:p>
            <a:r>
              <a:rPr lang="en-US" dirty="0"/>
              <a:t>Azure Blueprints</a:t>
            </a:r>
            <a:endParaRPr lang="sv-SE" dirty="0"/>
          </a:p>
        </p:txBody>
      </p:sp>
      <p:sp>
        <p:nvSpPr>
          <p:cNvPr id="4" name="Text Placeholder 3">
            <a:extLst>
              <a:ext uri="{FF2B5EF4-FFF2-40B4-BE49-F238E27FC236}">
                <a16:creationId xmlns:a16="http://schemas.microsoft.com/office/drawing/2014/main" id="{16F07C93-4C93-4509-9329-A376313CB6C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11687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90C226"/>
                </a:solidFill>
              </a:rPr>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p:txBody>
          <a:bodyPr/>
          <a:lstStyle/>
          <a:p>
            <a:r>
              <a:rPr lang="en-US" sz="4400" dirty="0"/>
              <a:t>How it works</a:t>
            </a:r>
          </a:p>
        </p:txBody>
      </p:sp>
      <p:sp>
        <p:nvSpPr>
          <p:cNvPr id="2" name="Content Placeholder 1">
            <a:extLst>
              <a:ext uri="{FF2B5EF4-FFF2-40B4-BE49-F238E27FC236}">
                <a16:creationId xmlns:a16="http://schemas.microsoft.com/office/drawing/2014/main" id="{179A9BB6-8451-4449-9EAA-B382F6DBEDBA}"/>
              </a:ext>
            </a:extLst>
          </p:cNvPr>
          <p:cNvSpPr>
            <a:spLocks noGrp="1"/>
          </p:cNvSpPr>
          <p:nvPr>
            <p:ph idx="1"/>
          </p:nvPr>
        </p:nvSpPr>
        <p:spPr/>
        <p:txBody>
          <a:bodyPr/>
          <a:lstStyle/>
          <a:p>
            <a:endParaRPr lang="sv-SE"/>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Introductions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Name</a:t>
            </a:r>
          </a:p>
          <a:p>
            <a:pPr marL="457200" indent="-457200">
              <a:buFont typeface="Wingdings" panose="05000000000000000000" pitchFamily="2" charset="2"/>
              <a:buChar char="Ø"/>
            </a:pPr>
            <a:r>
              <a:rPr lang="en-US" sz="3200" dirty="0"/>
              <a:t>Role</a:t>
            </a:r>
          </a:p>
          <a:p>
            <a:pPr marL="457200" indent="-457200">
              <a:buFont typeface="Wingdings" panose="05000000000000000000" pitchFamily="2" charset="2"/>
              <a:buChar char="Ø"/>
            </a:pPr>
            <a:r>
              <a:rPr lang="en-US" sz="3200" dirty="0"/>
              <a:t>Cloud experience</a:t>
            </a:r>
          </a:p>
          <a:p>
            <a:pPr marL="457200" indent="-457200">
              <a:buFont typeface="Wingdings" panose="05000000000000000000" pitchFamily="2" charset="2"/>
              <a:buChar char="Ø"/>
            </a:pPr>
            <a:r>
              <a:rPr lang="en-US" sz="3200" dirty="0"/>
              <a:t>Outcomes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4</a:t>
            </a:fld>
            <a:endParaRPr lang="en-US" sz="1765" dirty="0">
              <a:latin typeface="Segoe UI"/>
            </a:endParaRPr>
          </a:p>
        </p:txBody>
      </p:sp>
    </p:spTree>
    <p:extLst>
      <p:ext uri="{BB962C8B-B14F-4D97-AF65-F5344CB8AC3E}">
        <p14:creationId xmlns:p14="http://schemas.microsoft.com/office/powerpoint/2010/main" val="225533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Blueprints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3881830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D33E75-F282-4CD5-877B-FB17EE84AE43}"/>
              </a:ext>
            </a:extLst>
          </p:cNvPr>
          <p:cNvSpPr>
            <a:spLocks noGrp="1"/>
          </p:cNvSpPr>
          <p:nvPr>
            <p:ph type="title"/>
          </p:nvPr>
        </p:nvSpPr>
        <p:spPr/>
        <p:txBody>
          <a:bodyPr/>
          <a:lstStyle/>
          <a:p>
            <a:r>
              <a:rPr lang="en-US" dirty="0"/>
              <a:t>Azure cost management</a:t>
            </a:r>
            <a:endParaRPr lang="sv-SE" dirty="0"/>
          </a:p>
        </p:txBody>
      </p:sp>
      <p:sp>
        <p:nvSpPr>
          <p:cNvPr id="5" name="Text Placeholder 4">
            <a:extLst>
              <a:ext uri="{FF2B5EF4-FFF2-40B4-BE49-F238E27FC236}">
                <a16:creationId xmlns:a16="http://schemas.microsoft.com/office/drawing/2014/main" id="{1EF39C60-4779-48D6-9DAA-859C7E680CA9}"/>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49952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22219" y="3235591"/>
            <a:ext cx="3828840" cy="1354217"/>
            <a:chOff x="562027" y="2596397"/>
            <a:chExt cx="3828840" cy="1354217"/>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1" name="Rectangle 10">
              <a:extLst>
                <a:ext uri="{FF2B5EF4-FFF2-40B4-BE49-F238E27FC236}">
                  <a16:creationId xmlns:a16="http://schemas.microsoft.com/office/drawing/2014/main" id="{8D4126EE-F7B4-48AA-8F50-1A67F1F2BD69}"/>
                </a:ext>
              </a:extLst>
            </p:cNvPr>
            <p:cNvSpPr/>
            <p:nvPr/>
          </p:nvSpPr>
          <p:spPr>
            <a:xfrm>
              <a:off x="562027" y="2596397"/>
              <a:ext cx="3828840" cy="1354217"/>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dirty="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54167E-6 -3.7037E-7 L -3.54167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cost management</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815655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resource graph</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08530258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dirty="0">
                <a:solidFill>
                  <a:srgbClr val="90C226"/>
                </a:solidFill>
              </a:rPr>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dirty="0">
                <a:solidFill>
                  <a:srgbClr val="90C226"/>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2.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customXml/itemProps3.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4946</TotalTime>
  <Words>5905</Words>
  <Application>Microsoft Office PowerPoint</Application>
  <PresentationFormat>Widescreen</PresentationFormat>
  <Paragraphs>723</Paragraphs>
  <Slides>58</Slides>
  <Notes>39</Notes>
  <HiddenSlides>3</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58</vt:i4>
      </vt:variant>
    </vt:vector>
  </HeadingPairs>
  <TitlesOfParts>
    <vt:vector size="85"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1_Services4x3</vt:lpstr>
      <vt:lpstr>1_5-50195_Microsoft_Build_Template</vt:lpstr>
      <vt:lpstr>Facet</vt:lpstr>
      <vt:lpstr>1_White Template</vt:lpstr>
      <vt:lpstr>think-cell Slide</vt:lpstr>
      <vt:lpstr>Azure Governance</vt:lpstr>
      <vt:lpstr>Azure Governance Workshop - Agenda</vt:lpstr>
      <vt:lpstr>Logistics</vt:lpstr>
      <vt:lpstr>Introductions</vt:lpstr>
      <vt:lpstr>Why is Governance needed?</vt:lpstr>
      <vt:lpstr>Traditional Approach to Control</vt:lpstr>
      <vt:lpstr>Speed + Control</vt:lpstr>
      <vt:lpstr>Governance for the cloud </vt:lpstr>
      <vt:lpstr>PowerPoint Presentation</vt:lpstr>
      <vt:lpstr>PowerPoint Presentation</vt:lpstr>
      <vt:lpstr>Azure Governance Architecture</vt:lpstr>
      <vt:lpstr>aka.ms/GovernanceDocs -or- docs.microsoft.com/azure/governance</vt:lpstr>
      <vt:lpstr>Azure Management Groups</vt:lpstr>
      <vt:lpstr>Introducing Azure Management Groups</vt:lpstr>
      <vt:lpstr>Applying Governance</vt:lpstr>
      <vt:lpstr>Management Groups to organize subscriptions </vt:lpstr>
      <vt:lpstr>Azure Management Groups Demo &amp; Challenge</vt:lpstr>
      <vt:lpstr>Azure RBAC</vt:lpstr>
      <vt:lpstr>Azure Role-Based Access Control (RBAC)</vt:lpstr>
      <vt:lpstr>Azure RBAC  Demo &amp; Challenge</vt:lpstr>
      <vt:lpstr>Azure Resource locks</vt:lpstr>
      <vt:lpstr>Resource Lock</vt:lpstr>
      <vt:lpstr>Azure Resource locks Demo &amp; Challenge</vt:lpstr>
      <vt:lpstr>Azure Policy</vt:lpstr>
      <vt:lpstr>Azure Policy</vt:lpstr>
      <vt:lpstr>Azure Policy</vt:lpstr>
      <vt:lpstr>Azure Policy</vt:lpstr>
      <vt:lpstr>Azure Policy</vt:lpstr>
      <vt:lpstr>Policy Language</vt:lpstr>
      <vt:lpstr>Policy definition</vt:lpstr>
      <vt:lpstr>Enforce VM SKUs of basic A series</vt:lpstr>
      <vt:lpstr>Example policies</vt:lpstr>
      <vt:lpstr>Azure Policy Best Practices</vt:lpstr>
      <vt:lpstr>Policy Initiatives</vt:lpstr>
      <vt:lpstr>Azure Policy Demo &amp; Challenge</vt:lpstr>
      <vt:lpstr>Azure Blueprints</vt:lpstr>
      <vt:lpstr>PowerPoint Presentation</vt:lpstr>
      <vt:lpstr>Introducing Azure Blueprints solution</vt:lpstr>
      <vt:lpstr>How it works</vt:lpstr>
      <vt:lpstr>Azure Blueprints Demo &amp; Challenge</vt:lpstr>
      <vt:lpstr>Azure cost management</vt:lpstr>
      <vt:lpstr>Keys to accountability</vt:lpstr>
      <vt:lpstr>Azure Cost Management Built into Azure</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Azure cost management demo &amp; challenge</vt:lpstr>
      <vt:lpstr>Azure Resource Graph </vt:lpstr>
      <vt:lpstr>Azure resource graph demo &amp; challenge</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38</cp:revision>
  <dcterms:created xsi:type="dcterms:W3CDTF">2019-05-10T10:01:57Z</dcterms:created>
  <dcterms:modified xsi:type="dcterms:W3CDTF">2020-03-18T14:54:48Z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